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0" r:id="rId4"/>
    <p:sldId id="259" r:id="rId5"/>
    <p:sldId id="260" r:id="rId6"/>
    <p:sldId id="271" r:id="rId7"/>
    <p:sldId id="275" r:id="rId8"/>
    <p:sldId id="277" r:id="rId9"/>
    <p:sldId id="276" r:id="rId10"/>
    <p:sldId id="262" r:id="rId11"/>
    <p:sldId id="269" r:id="rId12"/>
    <p:sldId id="263" r:id="rId13"/>
    <p:sldId id="272" r:id="rId14"/>
    <p:sldId id="267" r:id="rId15"/>
    <p:sldId id="258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F1292-E47F-42BF-95B4-F541A772161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0D633-5B68-457E-A994-B9BDE765E251}">
      <dgm:prSet phldrT="[Text]"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মুনাফা </a:t>
          </a:r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কী তা বলতে </a:t>
          </a:r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endParaRPr lang="en-US" dirty="0"/>
        </a:p>
      </dgm:t>
    </dgm:pt>
    <dgm:pt modelId="{BA3B0DC5-280A-4DAC-9BE3-CD2B72B59750}" type="parTrans" cxnId="{289E3C2B-212F-465E-8C71-AC340F668F83}">
      <dgm:prSet/>
      <dgm:spPr/>
      <dgm:t>
        <a:bodyPr/>
        <a:lstStyle/>
        <a:p>
          <a:endParaRPr lang="en-US"/>
        </a:p>
      </dgm:t>
    </dgm:pt>
    <dgm:pt modelId="{2062451B-1CDE-47C0-B41B-E7048287ED5E}" type="sibTrans" cxnId="{289E3C2B-212F-465E-8C71-AC340F668F83}">
      <dgm:prSet/>
      <dgm:spPr/>
      <dgm:t>
        <a:bodyPr/>
        <a:lstStyle/>
        <a:p>
          <a:endParaRPr lang="en-US"/>
        </a:p>
      </dgm:t>
    </dgm:pt>
    <dgm:pt modelId="{EFF81220-65D2-4C64-9065-01E9213B656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মুনাফা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কী তা বলতে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D38192AB-4D9D-46E8-8AF8-A51355062803}" type="parTrans" cxnId="{0BDFEBF8-15F8-4113-9788-285CCBBC4D54}">
      <dgm:prSet/>
      <dgm:spPr/>
      <dgm:t>
        <a:bodyPr/>
        <a:lstStyle/>
        <a:p>
          <a:endParaRPr lang="en-US"/>
        </a:p>
      </dgm:t>
    </dgm:pt>
    <dgm:pt modelId="{15A5A3FF-E2C3-41D7-A784-E1F6842786CD}" type="sibTrans" cxnId="{0BDFEBF8-15F8-4113-9788-285CCBBC4D54}">
      <dgm:prSet/>
      <dgm:spPr/>
      <dgm:t>
        <a:bodyPr/>
        <a:lstStyle/>
        <a:p>
          <a:endParaRPr lang="en-US"/>
        </a:p>
      </dgm:t>
    </dgm:pt>
    <dgm:pt modelId="{63F5AF6C-3867-46AA-96AA-FB78BD0D1D7E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সরল 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মুনাফা সংক্রান্ত সমস্যার সমাধান করতে পারবে।</a:t>
          </a:r>
          <a:endParaRPr lang="en-US" dirty="0"/>
        </a:p>
      </dgm:t>
    </dgm:pt>
    <dgm:pt modelId="{462FE2EE-A573-4593-B32C-34E8581C1A4A}" type="parTrans" cxnId="{1CFB4170-5AAC-4D7B-86D7-8068E585FC48}">
      <dgm:prSet/>
      <dgm:spPr/>
      <dgm:t>
        <a:bodyPr/>
        <a:lstStyle/>
        <a:p>
          <a:endParaRPr lang="en-US"/>
        </a:p>
      </dgm:t>
    </dgm:pt>
    <dgm:pt modelId="{8EB70608-6FA5-4073-BA74-113AE8792CA2}" type="sibTrans" cxnId="{1CFB4170-5AAC-4D7B-86D7-8068E585FC48}">
      <dgm:prSet/>
      <dgm:spPr/>
      <dgm:t>
        <a:bodyPr/>
        <a:lstStyle/>
        <a:p>
          <a:endParaRPr lang="en-US"/>
        </a:p>
      </dgm:t>
    </dgm:pt>
    <dgm:pt modelId="{473E9E66-0A39-45DF-BF35-ADFFEA02C370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মুনাফা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র হার ব্যাখ্যা করতে 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CBB0FF-1254-464D-BE1E-4EC2F904BD66}" type="parTrans" cxnId="{FD37C279-38BB-4253-B260-3D483DEB86B3}">
      <dgm:prSet/>
      <dgm:spPr/>
      <dgm:t>
        <a:bodyPr/>
        <a:lstStyle/>
        <a:p>
          <a:endParaRPr lang="en-US"/>
        </a:p>
      </dgm:t>
    </dgm:pt>
    <dgm:pt modelId="{EB463EBD-33B7-4103-9C55-AED3A01F3E6F}" type="sibTrans" cxnId="{FD37C279-38BB-4253-B260-3D483DEB86B3}">
      <dgm:prSet/>
      <dgm:spPr/>
      <dgm:t>
        <a:bodyPr/>
        <a:lstStyle/>
        <a:p>
          <a:endParaRPr lang="en-US"/>
        </a:p>
      </dgm:t>
    </dgm:pt>
    <dgm:pt modelId="{FFF5406E-7A34-44F4-B34D-7E5C25D5E8FF}" type="pres">
      <dgm:prSet presAssocID="{7AFF1292-E47F-42BF-95B4-F541A7721619}" presName="compositeShape" presStyleCnt="0">
        <dgm:presLayoutVars>
          <dgm:dir/>
          <dgm:resizeHandles/>
        </dgm:presLayoutVars>
      </dgm:prSet>
      <dgm:spPr/>
    </dgm:pt>
    <dgm:pt modelId="{F87E36F0-0231-4868-9617-3CD85AF37FC1}" type="pres">
      <dgm:prSet presAssocID="{7AFF1292-E47F-42BF-95B4-F541A7721619}" presName="pyramid" presStyleLbl="node1" presStyleIdx="0" presStyleCnt="1" custScaleX="46410" custLinFactNeighborX="-47958" custLinFactNeighborY="17015"/>
      <dgm:spPr/>
    </dgm:pt>
    <dgm:pt modelId="{E7F13DF1-6B3D-4251-B798-4B5ECBC5C1C2}" type="pres">
      <dgm:prSet presAssocID="{7AFF1292-E47F-42BF-95B4-F541A7721619}" presName="theList" presStyleCnt="0"/>
      <dgm:spPr/>
    </dgm:pt>
    <dgm:pt modelId="{49914089-AF29-47B2-AE89-7460BD98A67B}" type="pres">
      <dgm:prSet presAssocID="{4D40D633-5B68-457E-A994-B9BDE765E251}" presName="aNode" presStyleLbl="fgAcc1" presStyleIdx="0" presStyleCnt="4" custScaleX="256062" custScaleY="45639" custLinFactY="6547" custLinFactNeighborX="5547" custLinFactNeighborY="100000">
        <dgm:presLayoutVars>
          <dgm:bulletEnabled val="1"/>
        </dgm:presLayoutVars>
      </dgm:prSet>
      <dgm:spPr/>
    </dgm:pt>
    <dgm:pt modelId="{98256920-A1D6-4336-9A45-3C7DB1783BFD}" type="pres">
      <dgm:prSet presAssocID="{4D40D633-5B68-457E-A994-B9BDE765E251}" presName="aSpace" presStyleCnt="0"/>
      <dgm:spPr/>
    </dgm:pt>
    <dgm:pt modelId="{67F93F58-DC04-410A-B5DE-416057ED1C5C}" type="pres">
      <dgm:prSet presAssocID="{EFF81220-65D2-4C64-9065-01E9213B6560}" presName="aNode" presStyleLbl="fgAcc1" presStyleIdx="1" presStyleCnt="4" custScaleX="256062" custScaleY="45639" custLinFactY="11667" custLinFactNeighborX="4706" custLinFactNeighborY="100000">
        <dgm:presLayoutVars>
          <dgm:bulletEnabled val="1"/>
        </dgm:presLayoutVars>
      </dgm:prSet>
      <dgm:spPr/>
    </dgm:pt>
    <dgm:pt modelId="{68E3EEF9-EFA5-4735-B2D9-A0161006BD28}" type="pres">
      <dgm:prSet presAssocID="{EFF81220-65D2-4C64-9065-01E9213B6560}" presName="aSpace" presStyleCnt="0"/>
      <dgm:spPr/>
    </dgm:pt>
    <dgm:pt modelId="{7097271F-89DE-45E3-87B0-4286AB2DC220}" type="pres">
      <dgm:prSet presAssocID="{473E9E66-0A39-45DF-BF35-ADFFEA02C370}" presName="aNode" presStyleLbl="fgAcc1" presStyleIdx="2" presStyleCnt="4" custScaleX="256062" custScaleY="45639" custLinFactY="13868" custLinFactNeighborX="6302" custLinFactNeighborY="100000">
        <dgm:presLayoutVars>
          <dgm:bulletEnabled val="1"/>
        </dgm:presLayoutVars>
      </dgm:prSet>
      <dgm:spPr/>
    </dgm:pt>
    <dgm:pt modelId="{BEDBD09E-E089-47BE-B79F-72C992975816}" type="pres">
      <dgm:prSet presAssocID="{473E9E66-0A39-45DF-BF35-ADFFEA02C370}" presName="aSpace" presStyleCnt="0"/>
      <dgm:spPr/>
    </dgm:pt>
    <dgm:pt modelId="{0C8AE660-5298-40A6-A375-DB5BB59E91A2}" type="pres">
      <dgm:prSet presAssocID="{63F5AF6C-3867-46AA-96AA-FB78BD0D1D7E}" presName="aNode" presStyleLbl="fgAcc1" presStyleIdx="3" presStyleCnt="4" custScaleX="256062" custScaleY="45639" custLinFactY="6262" custLinFactNeighborX="6786" custLinFactNeighborY="100000">
        <dgm:presLayoutVars>
          <dgm:bulletEnabled val="1"/>
        </dgm:presLayoutVars>
      </dgm:prSet>
      <dgm:spPr/>
    </dgm:pt>
    <dgm:pt modelId="{12FD5201-A0FB-450D-AF99-E4DD183DE455}" type="pres">
      <dgm:prSet presAssocID="{63F5AF6C-3867-46AA-96AA-FB78BD0D1D7E}" presName="aSpace" presStyleCnt="0"/>
      <dgm:spPr/>
    </dgm:pt>
  </dgm:ptLst>
  <dgm:cxnLst>
    <dgm:cxn modelId="{289E3C2B-212F-465E-8C71-AC340F668F83}" srcId="{7AFF1292-E47F-42BF-95B4-F541A7721619}" destId="{4D40D633-5B68-457E-A994-B9BDE765E251}" srcOrd="0" destOrd="0" parTransId="{BA3B0DC5-280A-4DAC-9BE3-CD2B72B59750}" sibTransId="{2062451B-1CDE-47C0-B41B-E7048287ED5E}"/>
    <dgm:cxn modelId="{4E0CC33A-196A-45E4-9055-2FBB63ED8431}" type="presOf" srcId="{7AFF1292-E47F-42BF-95B4-F541A7721619}" destId="{FFF5406E-7A34-44F4-B34D-7E5C25D5E8FF}" srcOrd="0" destOrd="0" presId="urn:microsoft.com/office/officeart/2005/8/layout/pyramid2"/>
    <dgm:cxn modelId="{1CFB4170-5AAC-4D7B-86D7-8068E585FC48}" srcId="{7AFF1292-E47F-42BF-95B4-F541A7721619}" destId="{63F5AF6C-3867-46AA-96AA-FB78BD0D1D7E}" srcOrd="3" destOrd="0" parTransId="{462FE2EE-A573-4593-B32C-34E8581C1A4A}" sibTransId="{8EB70608-6FA5-4073-BA74-113AE8792CA2}"/>
    <dgm:cxn modelId="{FD37C279-38BB-4253-B260-3D483DEB86B3}" srcId="{7AFF1292-E47F-42BF-95B4-F541A7721619}" destId="{473E9E66-0A39-45DF-BF35-ADFFEA02C370}" srcOrd="2" destOrd="0" parTransId="{F8CBB0FF-1254-464D-BE1E-4EC2F904BD66}" sibTransId="{EB463EBD-33B7-4103-9C55-AED3A01F3E6F}"/>
    <dgm:cxn modelId="{23668A7C-9D1E-40B8-8651-8C733947D3BE}" type="presOf" srcId="{63F5AF6C-3867-46AA-96AA-FB78BD0D1D7E}" destId="{0C8AE660-5298-40A6-A375-DB5BB59E91A2}" srcOrd="0" destOrd="0" presId="urn:microsoft.com/office/officeart/2005/8/layout/pyramid2"/>
    <dgm:cxn modelId="{9E91C990-952F-460E-9AD0-07986B97C5CE}" type="presOf" srcId="{473E9E66-0A39-45DF-BF35-ADFFEA02C370}" destId="{7097271F-89DE-45E3-87B0-4286AB2DC220}" srcOrd="0" destOrd="0" presId="urn:microsoft.com/office/officeart/2005/8/layout/pyramid2"/>
    <dgm:cxn modelId="{E1FF4E9D-AE9D-4599-806E-579082DA1DFD}" type="presOf" srcId="{4D40D633-5B68-457E-A994-B9BDE765E251}" destId="{49914089-AF29-47B2-AE89-7460BD98A67B}" srcOrd="0" destOrd="0" presId="urn:microsoft.com/office/officeart/2005/8/layout/pyramid2"/>
    <dgm:cxn modelId="{E14658DD-EC1A-49E5-8C48-A642DEF629F8}" type="presOf" srcId="{EFF81220-65D2-4C64-9065-01E9213B6560}" destId="{67F93F58-DC04-410A-B5DE-416057ED1C5C}" srcOrd="0" destOrd="0" presId="urn:microsoft.com/office/officeart/2005/8/layout/pyramid2"/>
    <dgm:cxn modelId="{0BDFEBF8-15F8-4113-9788-285CCBBC4D54}" srcId="{7AFF1292-E47F-42BF-95B4-F541A7721619}" destId="{EFF81220-65D2-4C64-9065-01E9213B6560}" srcOrd="1" destOrd="0" parTransId="{D38192AB-4D9D-46E8-8AF8-A51355062803}" sibTransId="{15A5A3FF-E2C3-41D7-A784-E1F6842786CD}"/>
    <dgm:cxn modelId="{FFE607F4-44DA-4204-A5A1-853B7DDD9F5B}" type="presParOf" srcId="{FFF5406E-7A34-44F4-B34D-7E5C25D5E8FF}" destId="{F87E36F0-0231-4868-9617-3CD85AF37FC1}" srcOrd="0" destOrd="0" presId="urn:microsoft.com/office/officeart/2005/8/layout/pyramid2"/>
    <dgm:cxn modelId="{F394C3EF-EA71-49C9-9D95-75A0BFDFCF3B}" type="presParOf" srcId="{FFF5406E-7A34-44F4-B34D-7E5C25D5E8FF}" destId="{E7F13DF1-6B3D-4251-B798-4B5ECBC5C1C2}" srcOrd="1" destOrd="0" presId="urn:microsoft.com/office/officeart/2005/8/layout/pyramid2"/>
    <dgm:cxn modelId="{5FDC232C-C4B7-4786-947E-B6D6ABCF7CFA}" type="presParOf" srcId="{E7F13DF1-6B3D-4251-B798-4B5ECBC5C1C2}" destId="{49914089-AF29-47B2-AE89-7460BD98A67B}" srcOrd="0" destOrd="0" presId="urn:microsoft.com/office/officeart/2005/8/layout/pyramid2"/>
    <dgm:cxn modelId="{8C3AD38D-AF04-4843-B09B-85B7EE87B3E7}" type="presParOf" srcId="{E7F13DF1-6B3D-4251-B798-4B5ECBC5C1C2}" destId="{98256920-A1D6-4336-9A45-3C7DB1783BFD}" srcOrd="1" destOrd="0" presId="urn:microsoft.com/office/officeart/2005/8/layout/pyramid2"/>
    <dgm:cxn modelId="{F43AA34F-C6FF-4074-91CC-B680BD33520E}" type="presParOf" srcId="{E7F13DF1-6B3D-4251-B798-4B5ECBC5C1C2}" destId="{67F93F58-DC04-410A-B5DE-416057ED1C5C}" srcOrd="2" destOrd="0" presId="urn:microsoft.com/office/officeart/2005/8/layout/pyramid2"/>
    <dgm:cxn modelId="{6D1623C3-7C0A-484D-966D-984BF7800B5C}" type="presParOf" srcId="{E7F13DF1-6B3D-4251-B798-4B5ECBC5C1C2}" destId="{68E3EEF9-EFA5-4735-B2D9-A0161006BD28}" srcOrd="3" destOrd="0" presId="urn:microsoft.com/office/officeart/2005/8/layout/pyramid2"/>
    <dgm:cxn modelId="{642786F7-9BCF-4058-A218-A6BBBCCD9D15}" type="presParOf" srcId="{E7F13DF1-6B3D-4251-B798-4B5ECBC5C1C2}" destId="{7097271F-89DE-45E3-87B0-4286AB2DC220}" srcOrd="4" destOrd="0" presId="urn:microsoft.com/office/officeart/2005/8/layout/pyramid2"/>
    <dgm:cxn modelId="{5B89C0ED-26D5-4E44-BC94-25B9936EA97D}" type="presParOf" srcId="{E7F13DF1-6B3D-4251-B798-4B5ECBC5C1C2}" destId="{BEDBD09E-E089-47BE-B79F-72C992975816}" srcOrd="5" destOrd="0" presId="urn:microsoft.com/office/officeart/2005/8/layout/pyramid2"/>
    <dgm:cxn modelId="{97824BA0-3E60-4BE2-AB3F-CCD07ACB0984}" type="presParOf" srcId="{E7F13DF1-6B3D-4251-B798-4B5ECBC5C1C2}" destId="{0C8AE660-5298-40A6-A375-DB5BB59E91A2}" srcOrd="6" destOrd="0" presId="urn:microsoft.com/office/officeart/2005/8/layout/pyramid2"/>
    <dgm:cxn modelId="{32FE9B85-38D3-4274-A00E-C1DBEB263315}" type="presParOf" srcId="{E7F13DF1-6B3D-4251-B798-4B5ECBC5C1C2}" destId="{12FD5201-A0FB-450D-AF99-E4DD183DE455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E36F0-0231-4868-9617-3CD85AF37FC1}">
      <dsp:nvSpPr>
        <dsp:cNvPr id="0" name=""/>
        <dsp:cNvSpPr/>
      </dsp:nvSpPr>
      <dsp:spPr>
        <a:xfrm>
          <a:off x="0" y="0"/>
          <a:ext cx="1896977" cy="40874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14089-AF29-47B2-AE89-7460BD98A67B}">
      <dsp:nvSpPr>
        <dsp:cNvPr id="0" name=""/>
        <dsp:cNvSpPr/>
      </dsp:nvSpPr>
      <dsp:spPr>
        <a:xfrm>
          <a:off x="867045" y="677567"/>
          <a:ext cx="6803135" cy="6412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NikoshBAN" panose="02000000000000000000" pitchFamily="2" charset="0"/>
              <a:cs typeface="NikoshBAN" panose="02000000000000000000" pitchFamily="2" charset="0"/>
            </a:rPr>
            <a:t>মুনাফা </a:t>
          </a:r>
          <a:r>
            <a:rPr lang="bn-BD" sz="2300" kern="1200">
              <a:latin typeface="NikoshBAN" panose="02000000000000000000" pitchFamily="2" charset="0"/>
              <a:cs typeface="NikoshBAN" panose="02000000000000000000" pitchFamily="2" charset="0"/>
            </a:rPr>
            <a:t>কী তা বলতে </a:t>
          </a:r>
          <a:r>
            <a:rPr lang="en-US" sz="2300" kern="1200"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endParaRPr lang="en-US" sz="2300" kern="1200" dirty="0"/>
        </a:p>
      </dsp:txBody>
      <dsp:txXfrm>
        <a:off x="898348" y="708870"/>
        <a:ext cx="6740529" cy="578647"/>
      </dsp:txXfrm>
    </dsp:sp>
    <dsp:sp modelId="{67F93F58-DC04-410A-B5DE-416057ED1C5C}">
      <dsp:nvSpPr>
        <dsp:cNvPr id="0" name=""/>
        <dsp:cNvSpPr/>
      </dsp:nvSpPr>
      <dsp:spPr>
        <a:xfrm>
          <a:off x="844701" y="1566391"/>
          <a:ext cx="6803135" cy="6412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bn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মুনাফা</a:t>
          </a: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কী তা বলতে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200" kern="1200" dirty="0"/>
        </a:p>
      </dsp:txBody>
      <dsp:txXfrm>
        <a:off x="876004" y="1597694"/>
        <a:ext cx="6740529" cy="578647"/>
      </dsp:txXfrm>
    </dsp:sp>
    <dsp:sp modelId="{7097271F-89DE-45E3-87B0-4286AB2DC220}">
      <dsp:nvSpPr>
        <dsp:cNvPr id="0" name=""/>
        <dsp:cNvSpPr/>
      </dsp:nvSpPr>
      <dsp:spPr>
        <a:xfrm>
          <a:off x="887104" y="2414201"/>
          <a:ext cx="6803135" cy="6412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bn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মুনাফা</a:t>
          </a: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র হার ব্যাখ্যা করতে 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8407" y="2445504"/>
        <a:ext cx="6740529" cy="578647"/>
      </dsp:txXfrm>
    </dsp:sp>
    <dsp:sp modelId="{0C8AE660-5298-40A6-A375-DB5BB59E91A2}">
      <dsp:nvSpPr>
        <dsp:cNvPr id="0" name=""/>
        <dsp:cNvSpPr/>
      </dsp:nvSpPr>
      <dsp:spPr>
        <a:xfrm>
          <a:off x="899963" y="3124217"/>
          <a:ext cx="6803135" cy="6412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সরল </a:t>
          </a:r>
          <a:r>
            <a:rPr lang="bn-IN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মুনাফা সংক্রান্ত সমস্যার সমাধান করতে পারবে।</a:t>
          </a:r>
          <a:endParaRPr lang="en-US" sz="2100" kern="1200" dirty="0"/>
        </a:p>
      </dsp:txBody>
      <dsp:txXfrm>
        <a:off x="931266" y="3155520"/>
        <a:ext cx="6740529" cy="57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8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9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58AB-7393-4A7D-901E-23906E429B0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0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9ABF16-0743-4077-BF88-670ECF8C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0036"/>
            <a:ext cx="9144000" cy="28575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50D6D28-54B8-4058-AB98-99574B56C14F}"/>
              </a:ext>
            </a:extLst>
          </p:cNvPr>
          <p:cNvSpPr txBox="1"/>
          <p:nvPr/>
        </p:nvSpPr>
        <p:spPr>
          <a:xfrm>
            <a:off x="2819400" y="1447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স্বাগতম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D76365-3489-4421-99DA-2ECB17C6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588" b="33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465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4" y="1774870"/>
            <a:ext cx="4045576" cy="3848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29465" y="159462"/>
            <a:ext cx="290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3991" y="1880675"/>
            <a:ext cx="4336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এক ব্যাক্তি এই টাকা গুলো একটি ব্যাংকে ১০% সরল মুনাফায় বিনিয়োগ করলে ৫ বছরে কত টাকা মুনাফা পাবেন?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5307" y="4012820"/>
                <a:ext cx="7534140" cy="2410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</a:p>
              <a:p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সরল মুনাফা, </a:t>
                </a:r>
                <a:r>
                  <a:rPr lang="en-US" sz="3300" dirty="0"/>
                  <a:t>I = pnr</a:t>
                </a:r>
              </a:p>
              <a:p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২৫০০০০×</a:t>
                </a:r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3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3300" i="1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টাকা।</a:t>
                </a:r>
              </a:p>
              <a:p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= ১২৫০০০ টাকা।</a:t>
                </a:r>
                <a:endParaRPr lang="en-US" sz="33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7" y="4012820"/>
                <a:ext cx="7534140" cy="2410340"/>
              </a:xfrm>
              <a:prstGeom prst="rect">
                <a:avLst/>
              </a:prstGeom>
              <a:blipFill>
                <a:blip r:embed="rId2"/>
                <a:stretch>
                  <a:fillRect l="-2184" t="-3283" b="-7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6975" y="1965081"/>
                <a:ext cx="6091707" cy="15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মূলধন</a:t>
                </a:r>
                <a:r>
                  <a:rPr lang="en-US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</a:t>
                </a:r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২৫০০০০ টাকা।</a:t>
                </a:r>
              </a:p>
              <a:p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সময়</a:t>
                </a:r>
                <a:r>
                  <a:rPr lang="en-US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</a:t>
                </a:r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৫ বছর</a:t>
                </a:r>
              </a:p>
              <a:p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মুনাফার হার </a:t>
                </a:r>
                <a:r>
                  <a:rPr lang="en-US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১০%=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700" i="1">
                            <a:latin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bn-IN" sz="2700" i="1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টাকা।</a:t>
                </a:r>
                <a:endParaRPr lang="en-US" sz="27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5" y="1965081"/>
                <a:ext cx="6091707" cy="1597425"/>
              </a:xfrm>
              <a:prstGeom prst="rect">
                <a:avLst/>
              </a:prstGeom>
              <a:blipFill>
                <a:blip r:embed="rId3"/>
                <a:stretch>
                  <a:fillRect l="-1902" t="-3053" b="-5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8810DB4-98C6-4C3B-8F0B-DB1AB047B6FD}"/>
              </a:ext>
            </a:extLst>
          </p:cNvPr>
          <p:cNvSpPr txBox="1"/>
          <p:nvPr/>
        </p:nvSpPr>
        <p:spPr>
          <a:xfrm>
            <a:off x="1688124" y="541916"/>
            <a:ext cx="468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সাথে মিলিয়ে নাও।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" y="1755551"/>
            <a:ext cx="4008549" cy="3535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7433" y="697588"/>
            <a:ext cx="22367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য় কাজ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1873" y="2103557"/>
            <a:ext cx="4494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টি বান্ডিলে যে টাকা আছে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৫% মুনাফায়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বছরের জন্য বিনিয়োগ করলে সরল মুনাফা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হবে?</a:t>
            </a:r>
          </a:p>
        </p:txBody>
      </p:sp>
    </p:spTree>
    <p:extLst>
      <p:ext uri="{BB962C8B-B14F-4D97-AF65-F5344CB8AC3E}">
        <p14:creationId xmlns:p14="http://schemas.microsoft.com/office/powerpoint/2010/main" val="4715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7623" y="3701914"/>
                <a:ext cx="7801825" cy="2661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000" dirty="0"/>
                  <a:t>         I = pnr</a:t>
                </a:r>
                <a:endParaRPr lang="bn-IN" sz="3000" dirty="0"/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=৩০০০০০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000" i="1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bn-IN" sz="3000" i="1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bn-IN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IN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=৬০০০০ টাকা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সরল মুনাফা ৬০০০০ টাকা।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3" y="3701914"/>
                <a:ext cx="7801825" cy="2661178"/>
              </a:xfrm>
              <a:prstGeom prst="rect">
                <a:avLst/>
              </a:prstGeom>
              <a:blipFill>
                <a:blip r:embed="rId2"/>
                <a:stretch>
                  <a:fillRect l="-1797" t="-2975" b="-6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942" y="1502401"/>
                <a:ext cx="7920506" cy="219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,</a:t>
                </a:r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 = ৩০০০০০ টাকা</a:t>
                </a:r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 n= ৪ বছর </a:t>
                </a:r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হার r = ৫%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000" i="1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bn-IN" sz="3000" i="1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endParaRPr lang="en-US" sz="13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2" y="1502401"/>
                <a:ext cx="7920506" cy="2199513"/>
              </a:xfrm>
              <a:prstGeom prst="rect">
                <a:avLst/>
              </a:prstGeom>
              <a:blipFill>
                <a:blip r:embed="rId3"/>
                <a:stretch>
                  <a:fillRect l="-1848" t="-3601" b="-4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88124" y="772732"/>
            <a:ext cx="484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  মিলিয়ে নাও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7D446-BDA4-4311-B3FC-4007AADF6A44}"/>
              </a:ext>
            </a:extLst>
          </p:cNvPr>
          <p:cNvSpPr txBox="1"/>
          <p:nvPr/>
        </p:nvSpPr>
        <p:spPr>
          <a:xfrm>
            <a:off x="463638" y="6363092"/>
            <a:ext cx="767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A=P+I=300000+60000=3060000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98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" y="1687937"/>
            <a:ext cx="4443212" cy="3803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019844" y="941657"/>
            <a:ext cx="12871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5644" y="1922878"/>
            <a:ext cx="4315265" cy="1938992"/>
          </a:xfrm>
          <a:prstGeom prst="rect">
            <a:avLst/>
          </a:prstGeom>
          <a:gradFill>
            <a:gsLst>
              <a:gs pos="62826">
                <a:srgbClr val="BFD8E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এই সাতটি নোট ১০% মুনাফায় রাখলে ৩ বছরে কত টাকা পাওয়া যাবে সবাই একক ভাবে খাতায় সমাধান কর।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2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340" y="209337"/>
            <a:ext cx="2924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933" y="1881121"/>
            <a:ext cx="89830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এক ব্যাক্তি ১০০০০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 মুনাফায়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সোনালী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রাখলেন। ১০৫০০ টাকা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অন্য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৮%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করলেন। ব্যাংকের মুনাফার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%।</a:t>
            </a: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এক বছরে সে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সোনালী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থেকে কত টাকা মুনাফা পাবে?</a:t>
            </a: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টাকার ৩ বছরে সরল মুনাফা কত?</a:t>
            </a: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বছর পর সে কোন প্রতিষ্ঠান থেকে সুদে- মূলে বেশি টাকা তুলতে পারবে?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5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521" y="1468193"/>
            <a:ext cx="824247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625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8625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31159D-52BF-42AB-9695-D7E0D738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9" y="3429000"/>
            <a:ext cx="8797274" cy="32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4A3E5C-C804-47B8-8017-9B2BA50C7E06}"/>
              </a:ext>
            </a:extLst>
          </p:cNvPr>
          <p:cNvSpPr/>
          <p:nvPr/>
        </p:nvSpPr>
        <p:spPr>
          <a:xfrm>
            <a:off x="228600" y="367921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আল মাহমুদ পারভেজ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সহকারী 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আংগারিয়া ইউনিয়ন বালিকা মাধ্যমিক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দুমকি পটুয়াখালী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মোবাইলঃ ০১৭১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১৪৪২০৫০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almahmudpervej@gmail.com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EAC533-663A-4A8D-A023-5251433379CA}"/>
              </a:ext>
            </a:extLst>
          </p:cNvPr>
          <p:cNvSpPr/>
          <p:nvPr/>
        </p:nvSpPr>
        <p:spPr>
          <a:xfrm>
            <a:off x="5834130" y="3679210"/>
            <a:ext cx="33860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৮ 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২য়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 : মুনাফা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79B26-EC78-4253-A536-617565F8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393210"/>
            <a:ext cx="1809750" cy="215625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27D835D-AE15-4AAD-B696-745E069A217E}"/>
              </a:ext>
            </a:extLst>
          </p:cNvPr>
          <p:cNvSpPr/>
          <p:nvPr/>
        </p:nvSpPr>
        <p:spPr>
          <a:xfrm>
            <a:off x="3717449" y="533400"/>
            <a:ext cx="1922779" cy="688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1">
            <a:extLst>
              <a:ext uri="{FF2B5EF4-FFF2-40B4-BE49-F238E27FC236}">
                <a16:creationId xmlns:a16="http://schemas.microsoft.com/office/drawing/2014/main" id="{1881FF5B-8FAB-4738-9016-1A0D61CADCE5}"/>
              </a:ext>
            </a:extLst>
          </p:cNvPr>
          <p:cNvSpPr/>
          <p:nvPr/>
        </p:nvSpPr>
        <p:spPr>
          <a:xfrm>
            <a:off x="3429000" y="324754"/>
            <a:ext cx="2590800" cy="1123046"/>
          </a:xfrm>
          <a:prstGeom prst="star2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2400E-7B1A-4335-B7F1-2CBB38AD1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546" y="1905461"/>
            <a:ext cx="1390619" cy="17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8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6091904"/>
              </p:ext>
            </p:extLst>
          </p:nvPr>
        </p:nvGraphicFramePr>
        <p:xfrm>
          <a:off x="618186" y="2352006"/>
          <a:ext cx="8242478" cy="408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529BA65-278C-4206-A25C-48CF0F8FB536}"/>
              </a:ext>
            </a:extLst>
          </p:cNvPr>
          <p:cNvSpPr/>
          <p:nvPr/>
        </p:nvSpPr>
        <p:spPr>
          <a:xfrm>
            <a:off x="379926" y="1558344"/>
            <a:ext cx="4082603" cy="9997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FF2BE2B8-0553-4A65-B4F3-FA1237111F8D}"/>
              </a:ext>
            </a:extLst>
          </p:cNvPr>
          <p:cNvSpPr/>
          <p:nvPr/>
        </p:nvSpPr>
        <p:spPr>
          <a:xfrm>
            <a:off x="2163649" y="324387"/>
            <a:ext cx="4597759" cy="837126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6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891" y="1195321"/>
            <a:ext cx="37284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কি দেখছ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296" y="1300382"/>
            <a:ext cx="29753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কি রাখা</a:t>
            </a: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 হয়?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E991E-6222-400A-A899-DDDBCC55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894" y="3011698"/>
            <a:ext cx="45720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87A2E-0E36-4FD5-96AE-0AD21E329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0147"/>
            <a:ext cx="4154651" cy="31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886" y="1300383"/>
            <a:ext cx="80814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টাকা রাখলে ব্যাংক আমাদের কিছু টাকা অতিরিক্ত দেয় । এই অতিরিক্ত টাকাকে আমরা কি বলি?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639" y="4221741"/>
            <a:ext cx="1918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2BF11-AF04-4192-BA0C-65E7B716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74" y="2554172"/>
            <a:ext cx="2528564" cy="3606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4849C6-F375-4ECB-9274-B392C38F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779" y="2717963"/>
            <a:ext cx="2707518" cy="3862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F0167-972D-4274-B2B8-2F2C820CE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663" y="4379200"/>
            <a:ext cx="1207634" cy="2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044E99E-E7AE-4B1E-951C-DB44D88BE915}"/>
              </a:ext>
            </a:extLst>
          </p:cNvPr>
          <p:cNvSpPr/>
          <p:nvPr/>
        </p:nvSpPr>
        <p:spPr>
          <a:xfrm>
            <a:off x="533400" y="2438400"/>
            <a:ext cx="75438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C23CA76-2965-4812-89B3-2B8BDBBF2D1E}"/>
              </a:ext>
            </a:extLst>
          </p:cNvPr>
          <p:cNvSpPr txBox="1"/>
          <p:nvPr/>
        </p:nvSpPr>
        <p:spPr>
          <a:xfrm>
            <a:off x="1600200" y="1515070"/>
            <a:ext cx="586740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6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9756FB0-862A-41B1-834B-83B312645D7B}"/>
              </a:ext>
            </a:extLst>
          </p:cNvPr>
          <p:cNvSpPr txBox="1"/>
          <p:nvPr/>
        </p:nvSpPr>
        <p:spPr>
          <a:xfrm>
            <a:off x="352049" y="3668807"/>
            <a:ext cx="249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ব্যাংকে জমা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109F59-F423-4F8C-B0F6-C2328F6B35C3}"/>
              </a:ext>
            </a:extLst>
          </p:cNvPr>
          <p:cNvSpPr txBox="1"/>
          <p:nvPr/>
        </p:nvSpPr>
        <p:spPr>
          <a:xfrm>
            <a:off x="5883105" y="3941982"/>
            <a:ext cx="300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ব্যাংক  ফিরত দিলে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D0BC47-2C7A-4A7D-AAD2-7B3DF640B86E}"/>
              </a:ext>
            </a:extLst>
          </p:cNvPr>
          <p:cNvSpPr txBox="1"/>
          <p:nvPr/>
        </p:nvSpPr>
        <p:spPr>
          <a:xfrm>
            <a:off x="1197735" y="473942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৪০ টাকা বেশি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C769D9-782E-4DCB-A77B-35F8D22ECF79}"/>
              </a:ext>
            </a:extLst>
          </p:cNvPr>
          <p:cNvSpPr txBox="1"/>
          <p:nvPr/>
        </p:nvSpPr>
        <p:spPr>
          <a:xfrm>
            <a:off x="3374265" y="1996225"/>
            <a:ext cx="161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দুই বছর পর 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963408-8E9A-4526-881E-6509815F39A8}"/>
              </a:ext>
            </a:extLst>
          </p:cNvPr>
          <p:cNvCxnSpPr/>
          <p:nvPr/>
        </p:nvCxnSpPr>
        <p:spPr>
          <a:xfrm>
            <a:off x="3374265" y="2479818"/>
            <a:ext cx="14681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21AFC35-39A5-4527-A54D-BF90D415F742}"/>
              </a:ext>
            </a:extLst>
          </p:cNvPr>
          <p:cNvSpPr txBox="1"/>
          <p:nvPr/>
        </p:nvSpPr>
        <p:spPr>
          <a:xfrm>
            <a:off x="3644721" y="4739426"/>
            <a:ext cx="299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মুনাফা বা সুদ বা  লাভ্যাংশ  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D80554-CFB4-47D9-8A84-70EF7E5259FC}"/>
              </a:ext>
            </a:extLst>
          </p:cNvPr>
          <p:cNvSpPr txBox="1"/>
          <p:nvPr/>
        </p:nvSpPr>
        <p:spPr>
          <a:xfrm>
            <a:off x="576515" y="5177308"/>
            <a:ext cx="736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ব্যাংকে যে টাকা জমা রাখা হয় তাকে মুলধন বা আসল বলে।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A64401-B174-46DF-A407-9D31F0F5CF6C}"/>
              </a:ext>
            </a:extLst>
          </p:cNvPr>
          <p:cNvSpPr txBox="1"/>
          <p:nvPr/>
        </p:nvSpPr>
        <p:spPr>
          <a:xfrm>
            <a:off x="576515" y="5810045"/>
            <a:ext cx="778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ব্যাংকে যে টাকা জমা রাখা হয় তার সহ ব্যাংক যে অতিরিক্ত টাকা দেয়  তাকে মুনাফা  বা লাভ্যাংশ  বলে।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9F3E50-CFC9-4110-8DCB-0EB4A5A0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7" y="147974"/>
            <a:ext cx="2528564" cy="3606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F505D-2449-44C0-882B-4695C61D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500" y="90799"/>
            <a:ext cx="2707518" cy="38621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BDAC46-96FF-4BF9-BDBB-F919857B6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538" y="1702300"/>
            <a:ext cx="1207634" cy="23568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5134A8-0F26-47B3-9DF0-8BD0D3758FFD}"/>
              </a:ext>
            </a:extLst>
          </p:cNvPr>
          <p:cNvSpPr txBox="1"/>
          <p:nvPr/>
        </p:nvSpPr>
        <p:spPr>
          <a:xfrm>
            <a:off x="1558344" y="6310782"/>
            <a:ext cx="601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সময়ের জন্য মুনাফা হিসাব করা হয় তা এর সময়কাল।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8" grpId="0"/>
      <p:bldP spid="29" grpId="0"/>
      <p:bldP spid="33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EA978-DBA9-42EF-B29D-67FD88F1E84B}"/>
              </a:ext>
            </a:extLst>
          </p:cNvPr>
          <p:cNvSpPr txBox="1"/>
          <p:nvPr/>
        </p:nvSpPr>
        <p:spPr>
          <a:xfrm>
            <a:off x="3103808" y="412122"/>
            <a:ext cx="3497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69DD0-B2AF-4705-876A-3B6B60C0F567}"/>
              </a:ext>
            </a:extLst>
          </p:cNvPr>
          <p:cNvSpPr txBox="1"/>
          <p:nvPr/>
        </p:nvSpPr>
        <p:spPr>
          <a:xfrm>
            <a:off x="463639" y="1262130"/>
            <a:ext cx="8293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রফিক সাহেব ৫০০০ টাকা ব্যাংকে রাখল ৫ বছর পর ব্যাংক তাকে ৫২২৫ টাকা ফিরত দিল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5B06D-4C7A-4FEF-B4D7-B6AD72657EBF}"/>
              </a:ext>
            </a:extLst>
          </p:cNvPr>
          <p:cNvSpPr txBox="1"/>
          <p:nvPr/>
        </p:nvSpPr>
        <p:spPr>
          <a:xfrm>
            <a:off x="4842456" y="3232597"/>
            <a:ext cx="399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১।তিনি মুনাফা কত টাকা পেলন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8731F-EC93-4933-BC33-5FBD04A7F427}"/>
              </a:ext>
            </a:extLst>
          </p:cNvPr>
          <p:cNvSpPr txBox="1"/>
          <p:nvPr/>
        </p:nvSpPr>
        <p:spPr>
          <a:xfrm>
            <a:off x="4752305" y="3741312"/>
            <a:ext cx="383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২।সময়কাল কত বছর?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7544F-46F8-47FB-A83E-60159EF14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32" y="2487906"/>
            <a:ext cx="4262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53B14F-71B6-4BE6-BCBD-C72033ADA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" t="40659" r="17253" b="7042"/>
          <a:stretch/>
        </p:blipFill>
        <p:spPr>
          <a:xfrm>
            <a:off x="470077" y="3584107"/>
            <a:ext cx="8229601" cy="2791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FA2EB-6ABC-40BA-8BC3-7AE5D32E082E}"/>
              </a:ext>
            </a:extLst>
          </p:cNvPr>
          <p:cNvSpPr txBox="1"/>
          <p:nvPr/>
        </p:nvSpPr>
        <p:spPr>
          <a:xfrm>
            <a:off x="470078" y="927279"/>
            <a:ext cx="832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টাকার ১ বছরের মুনাফাকে মুনাফার হার বা বার্ষিক মুনাফা বলা হয়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D2693-79DE-4C48-A968-89638EDF1F40}"/>
              </a:ext>
            </a:extLst>
          </p:cNvPr>
          <p:cNvSpPr txBox="1"/>
          <p:nvPr/>
        </p:nvSpPr>
        <p:spPr>
          <a:xfrm>
            <a:off x="334851" y="2181588"/>
            <a:ext cx="880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শুধু  প্রারম্ভিক মূলধনের ওপর যে মুনাফা হিসার করা হয়,একে সরল মুনাফা বলে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494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User</cp:lastModifiedBy>
  <cp:revision>72</cp:revision>
  <dcterms:created xsi:type="dcterms:W3CDTF">2017-12-10T16:56:26Z</dcterms:created>
  <dcterms:modified xsi:type="dcterms:W3CDTF">2018-06-03T07:44:41Z</dcterms:modified>
</cp:coreProperties>
</file>